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1"/>
  </p:notesMasterIdLst>
  <p:sldIdLst>
    <p:sldId id="256" r:id="rId4"/>
    <p:sldId id="258" r:id="rId5"/>
    <p:sldId id="260" r:id="rId6"/>
    <p:sldId id="267" r:id="rId7"/>
    <p:sldId id="288" r:id="rId8"/>
    <p:sldId id="289" r:id="rId9"/>
    <p:sldId id="296" r:id="rId10"/>
    <p:sldId id="301" r:id="rId11"/>
    <p:sldId id="304" r:id="rId12"/>
    <p:sldId id="305" r:id="rId13"/>
    <p:sldId id="299" r:id="rId14"/>
    <p:sldId id="290" r:id="rId15"/>
    <p:sldId id="293" r:id="rId16"/>
    <p:sldId id="294" r:id="rId17"/>
    <p:sldId id="297" r:id="rId18"/>
    <p:sldId id="298" r:id="rId19"/>
    <p:sldId id="257" r:id="rId20"/>
  </p:sldIdLst>
  <p:sldSz cx="9144000" cy="6858000" type="screen4x3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BFB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1898" autoAdjust="0"/>
  </p:normalViewPr>
  <p:slideViewPr>
    <p:cSldViewPr>
      <p:cViewPr>
        <p:scale>
          <a:sx n="90" d="100"/>
          <a:sy n="90" d="100"/>
        </p:scale>
        <p:origin x="-516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22" y="-90"/>
      </p:cViewPr>
      <p:guideLst>
        <p:guide orient="horz" pos="3108"/>
        <p:guide pos="212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C7C5A-4D47-4308-92D9-6E497F682B2D}" type="datetimeFigureOut">
              <a:rPr lang="ko-KR" altLang="en-US" smtClean="0"/>
              <a:pPr/>
              <a:t>2013-10-29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83AEE-9F62-49CC-9441-EC210A6424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52614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83AEE-9F62-49CC-9441-EC210A6424C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83AEE-9F62-49CC-9441-EC210A6424C5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83AEE-9F62-49CC-9441-EC210A6424C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83AEE-9F62-49CC-9441-EC210A6424C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83AEE-9F62-49CC-9441-EC210A6424C5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83AEE-9F62-49CC-9441-EC210A6424C5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83AEE-9F62-49CC-9441-EC210A6424C5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83AEE-9F62-49CC-9441-EC210A6424C5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83AEE-9F62-49CC-9441-EC210A6424C5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83AEE-9F62-49CC-9441-EC210A6424C5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/>
              <a:pPr/>
              <a:t>2013-10-29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/>
              <a:pPr/>
              <a:t>2013-10-29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/>
              <a:pPr/>
              <a:t>2013-10-29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2013-10-29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7786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2013-10-29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12450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2013-10-29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78482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2013-10-29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703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2013-10-29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61022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2013-10-29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01823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2013-10-29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8700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2013-10-29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598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/>
              <a:pPr/>
              <a:t>2013-10-29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2013-10-29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0175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2013-10-29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58650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2013-10-29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82500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2013-10-29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02437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2013-10-29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94141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2013-10-29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56822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2013-10-29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48754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2013-10-29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19476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2013-10-29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14589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2013-10-29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0037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/>
              <a:pPr/>
              <a:t>2013-10-29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2013-10-29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22107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2013-10-29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791917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2013-10-29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1242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2013-10-29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3860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/>
              <a:pPr/>
              <a:t>2013-10-29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/>
              <a:pPr/>
              <a:t>2013-10-29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/>
              <a:pPr/>
              <a:t>2013-10-29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/>
              <a:pPr/>
              <a:t>2013-10-29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/>
              <a:pPr/>
              <a:t>2013-10-29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637D-346B-47F2-AA16-071E1D1F9F0F}" type="datetimeFigureOut">
              <a:rPr lang="ko-KR" altLang="en-US" smtClean="0"/>
              <a:pPr/>
              <a:t>2013-10-29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E50D-BC36-4B64-8421-99A497F89E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6637D-346B-47F2-AA16-071E1D1F9F0F}" type="datetimeFigureOut">
              <a:rPr lang="ko-KR" altLang="en-US" smtClean="0"/>
              <a:pPr/>
              <a:t>2013-10-29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1E50D-BC36-4B64-8421-99A497F89E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6637D-346B-47F2-AA16-071E1D1F9F0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2013-10-29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1E50D-BC36-4B64-8421-99A497F89E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2843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6637D-346B-47F2-AA16-071E1D1F9F0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2013-10-29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1E50D-BC36-4B64-8421-99A497F89E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5112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7884" y="2857496"/>
            <a:ext cx="3600400" cy="64633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 보고서</a:t>
            </a:r>
            <a:endParaRPr lang="ko-KR" altLang="en-US" sz="36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5004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Advanced JAVA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7062" y="5429264"/>
            <a:ext cx="2096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HY나무L" pitchFamily="18" charset="-127"/>
                <a:ea typeface="HY나무L" pitchFamily="18" charset="-127"/>
              </a:rPr>
              <a:t>20081923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HY나무L" pitchFamily="18" charset="-127"/>
                <a:ea typeface="HY나무L" pitchFamily="18" charset="-127"/>
              </a:rPr>
              <a:t>양천규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HY나무L" pitchFamily="18" charset="-127"/>
              <a:ea typeface="HY나무L" pitchFamily="18" charset="-127"/>
            </a:endParaRPr>
          </a:p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HY나무L" pitchFamily="18" charset="-127"/>
                <a:ea typeface="HY나무L" pitchFamily="18" charset="-127"/>
              </a:rPr>
              <a:t>20081951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HY나무L" pitchFamily="18" charset="-127"/>
                <a:ea typeface="HY나무L" pitchFamily="18" charset="-127"/>
              </a:rPr>
              <a:t>김한글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HY나무L" pitchFamily="18" charset="-127"/>
              <a:ea typeface="HY나무L" pitchFamily="18" charset="-127"/>
            </a:endParaRPr>
          </a:p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HY나무L" pitchFamily="18" charset="-127"/>
                <a:ea typeface="HY나무L" pitchFamily="18" charset="-127"/>
              </a:rPr>
              <a:t>20092001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HY나무L" pitchFamily="18" charset="-127"/>
                <a:ea typeface="HY나무L" pitchFamily="18" charset="-127"/>
              </a:rPr>
              <a:t>양성효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HY나무L" pitchFamily="18" charset="-127"/>
                <a:ea typeface="HY나무L" pitchFamily="18" charset="-127"/>
              </a:rPr>
              <a:t> </a:t>
            </a:r>
          </a:p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HY나무L" pitchFamily="18" charset="-127"/>
                <a:ea typeface="HY나무L" pitchFamily="18" charset="-127"/>
              </a:rPr>
              <a:t>20101999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HY나무L" pitchFamily="18" charset="-127"/>
                <a:ea typeface="HY나무L" pitchFamily="18" charset="-127"/>
              </a:rPr>
              <a:t>김영미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HY나무L" pitchFamily="18" charset="-127"/>
              <a:ea typeface="HY나무L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07750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</a:rPr>
              <a:t>2013.6.7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64704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-36512" y="6597352"/>
            <a:ext cx="9259551" cy="8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6613902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rgbClr val="4F81BD">
                    <a:lumMod val="75000"/>
                  </a:srgbClr>
                </a:solidFill>
              </a:rPr>
              <a:t>양천규 </a:t>
            </a:r>
            <a:r>
              <a:rPr lang="ko-KR" altLang="en-US" sz="1050" dirty="0" err="1" smtClean="0">
                <a:solidFill>
                  <a:srgbClr val="4F81BD">
                    <a:lumMod val="75000"/>
                  </a:srgbClr>
                </a:solidFill>
              </a:rPr>
              <a:t>김한글</a:t>
            </a:r>
            <a:r>
              <a:rPr lang="ko-KR" altLang="en-US" sz="1050" dirty="0" smtClean="0">
                <a:solidFill>
                  <a:srgbClr val="4F81BD">
                    <a:lumMod val="75000"/>
                  </a:srgbClr>
                </a:solidFill>
              </a:rPr>
              <a:t> 양성효 김영미</a:t>
            </a:r>
            <a:endParaRPr lang="en-US" altLang="ko-KR" sz="1050" dirty="0" smtClean="0">
              <a:solidFill>
                <a:srgbClr val="4F81BD">
                  <a:lumMod val="75000"/>
                </a:srgbClr>
              </a:solidFill>
            </a:endParaRPr>
          </a:p>
          <a:p>
            <a:pPr algn="ctr"/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121" name="_x132718944" descr="EMB00001c582a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702" t="25038" r="34955" b="30698"/>
          <a:stretch>
            <a:fillRect/>
          </a:stretch>
        </p:blipFill>
        <p:spPr bwMode="auto">
          <a:xfrm>
            <a:off x="493243" y="1628800"/>
            <a:ext cx="410002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79512" y="980728"/>
            <a:ext cx="247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&lt;</a:t>
            </a:r>
            <a:r>
              <a:rPr lang="en-US" altLang="ko-KR" dirty="0" err="1" smtClean="0">
                <a:solidFill>
                  <a:prstClr val="black"/>
                </a:solidFill>
              </a:rPr>
              <a:t>imageThread</a:t>
            </a:r>
            <a:r>
              <a:rPr lang="en-US" altLang="ko-KR" dirty="0" smtClean="0">
                <a:solidFill>
                  <a:prstClr val="black"/>
                </a:solidFill>
              </a:rPr>
              <a:t> Class&gt;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123" name="_x132719424" descr="EMB00001c582a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828" t="43578" r="36906" b="22356"/>
          <a:stretch>
            <a:fillRect/>
          </a:stretch>
        </p:blipFill>
        <p:spPr bwMode="auto">
          <a:xfrm>
            <a:off x="4572000" y="1628800"/>
            <a:ext cx="4248472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355976" y="980728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&lt;</a:t>
            </a:r>
            <a:r>
              <a:rPr lang="en-US" altLang="ko-KR" dirty="0" err="1" smtClean="0">
                <a:solidFill>
                  <a:prstClr val="black"/>
                </a:solidFill>
              </a:rPr>
              <a:t>EndDlg</a:t>
            </a:r>
            <a:r>
              <a:rPr lang="en-US" altLang="ko-KR" dirty="0" smtClean="0">
                <a:solidFill>
                  <a:prstClr val="black"/>
                </a:solidFill>
              </a:rPr>
              <a:t> Class&gt;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504" y="260648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4F81BD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중요 소스</a:t>
            </a:r>
            <a:endParaRPr lang="ko-KR" altLang="en-US" sz="2000" b="1" dirty="0">
              <a:solidFill>
                <a:srgbClr val="4F81BD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5023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857752" y="3000372"/>
            <a:ext cx="3214710" cy="95410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56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목각파임B" pitchFamily="18" charset="-127"/>
                <a:ea typeface="HY목각파임B" pitchFamily="18" charset="-127"/>
              </a:rPr>
              <a:t>설명서</a:t>
            </a:r>
            <a:endParaRPr lang="ko-KR" altLang="en-US" sz="56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목각파임B" pitchFamily="18" charset="-127"/>
              <a:ea typeface="HY목각파임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223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14346" y="260648"/>
            <a:ext cx="1285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4F81BD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설명서</a:t>
            </a:r>
            <a:endParaRPr lang="ko-KR" altLang="en-US" sz="2000" b="1" dirty="0">
              <a:solidFill>
                <a:srgbClr val="4F81BD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764704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-36512" y="6597352"/>
            <a:ext cx="9259551" cy="8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6613902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rgbClr val="4F81BD">
                    <a:lumMod val="75000"/>
                  </a:srgbClr>
                </a:solidFill>
              </a:rPr>
              <a:t>양천규 </a:t>
            </a:r>
            <a:r>
              <a:rPr lang="ko-KR" altLang="en-US" sz="1050" dirty="0" err="1" smtClean="0">
                <a:solidFill>
                  <a:srgbClr val="4F81BD">
                    <a:lumMod val="75000"/>
                  </a:srgbClr>
                </a:solidFill>
              </a:rPr>
              <a:t>김한글</a:t>
            </a:r>
            <a:r>
              <a:rPr lang="ko-KR" altLang="en-US" sz="1050" dirty="0" smtClean="0">
                <a:solidFill>
                  <a:srgbClr val="4F81BD">
                    <a:lumMod val="75000"/>
                  </a:srgbClr>
                </a:solidFill>
              </a:rPr>
              <a:t> 양성효 김영미</a:t>
            </a:r>
            <a:endParaRPr lang="en-US" altLang="ko-KR" sz="1050" dirty="0" smtClean="0">
              <a:solidFill>
                <a:srgbClr val="4F81BD">
                  <a:lumMod val="75000"/>
                </a:srgbClr>
              </a:solidFill>
            </a:endParaRPr>
          </a:p>
          <a:p>
            <a:pPr algn="ctr"/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279" t="40465" r="35116" b="25210"/>
          <a:stretch/>
        </p:blipFill>
        <p:spPr bwMode="auto">
          <a:xfrm>
            <a:off x="428580" y="1844824"/>
            <a:ext cx="3456383" cy="3096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161483" y="3644033"/>
            <a:ext cx="74013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01615" y="3419708"/>
            <a:ext cx="71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click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535" t="35032" r="25698" b="25860"/>
          <a:stretch/>
        </p:blipFill>
        <p:spPr bwMode="auto">
          <a:xfrm>
            <a:off x="6660232" y="1729850"/>
            <a:ext cx="1570760" cy="177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오른쪽 화살표 1"/>
          <p:cNvSpPr/>
          <p:nvPr/>
        </p:nvSpPr>
        <p:spPr>
          <a:xfrm rot="18875982">
            <a:off x="4167301" y="2504593"/>
            <a:ext cx="888736" cy="634716"/>
          </a:xfrm>
          <a:prstGeom prst="rightArrow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5014" y="1444566"/>
            <a:ext cx="255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처음 메인 화면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74229" y="1749071"/>
            <a:ext cx="1991584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도움말을 클릭 하시면 간단한 사용법을 볼 수 있습니다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37397" y="1266153"/>
            <a:ext cx="255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도움말 화면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172559" y="4050360"/>
            <a:ext cx="74013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33954" y="4293096"/>
            <a:ext cx="71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click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 rot="2548171">
            <a:off x="4233642" y="4809758"/>
            <a:ext cx="888736" cy="634716"/>
          </a:xfrm>
          <a:prstGeom prst="rightArrow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74228" y="4177680"/>
            <a:ext cx="19113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게임 시작 시 그림의 종류와 난이도를 선택 합니다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8256" t="26604" r="33953" b="45675"/>
          <a:stretch/>
        </p:blipFill>
        <p:spPr bwMode="auto">
          <a:xfrm>
            <a:off x="6961127" y="4271030"/>
            <a:ext cx="1067255" cy="172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6876233" y="5078614"/>
            <a:ext cx="1056501" cy="751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51427" y="4386252"/>
            <a:ext cx="850603" cy="6439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00192" y="386104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난이도 선택 화면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536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14346" y="260648"/>
            <a:ext cx="1285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4F81BD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설명서</a:t>
            </a:r>
            <a:endParaRPr lang="ko-KR" altLang="en-US" sz="2000" b="1" dirty="0">
              <a:solidFill>
                <a:srgbClr val="4F81BD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764704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-36512" y="6597352"/>
            <a:ext cx="9259551" cy="8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6613902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rgbClr val="4F81BD">
                    <a:lumMod val="75000"/>
                  </a:srgbClr>
                </a:solidFill>
              </a:rPr>
              <a:t>양천규 </a:t>
            </a:r>
            <a:r>
              <a:rPr lang="ko-KR" altLang="en-US" sz="1050" dirty="0" err="1" smtClean="0">
                <a:solidFill>
                  <a:srgbClr val="4F81BD">
                    <a:lumMod val="75000"/>
                  </a:srgbClr>
                </a:solidFill>
              </a:rPr>
              <a:t>김한글</a:t>
            </a:r>
            <a:r>
              <a:rPr lang="ko-KR" altLang="en-US" sz="1050" dirty="0" smtClean="0">
                <a:solidFill>
                  <a:srgbClr val="4F81BD">
                    <a:lumMod val="75000"/>
                  </a:srgbClr>
                </a:solidFill>
              </a:rPr>
              <a:t> 양성효 김영미</a:t>
            </a:r>
            <a:endParaRPr lang="en-US" altLang="ko-KR" sz="1050" dirty="0" smtClean="0">
              <a:solidFill>
                <a:srgbClr val="4F81BD">
                  <a:lumMod val="75000"/>
                </a:srgbClr>
              </a:solidFill>
            </a:endParaRPr>
          </a:p>
          <a:p>
            <a:pPr algn="ctr"/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343" t="30070" r="34000" b="35790"/>
          <a:stretch/>
        </p:blipFill>
        <p:spPr bwMode="auto">
          <a:xfrm>
            <a:off x="1857356" y="928670"/>
            <a:ext cx="5489846" cy="4805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6326889" y="3118703"/>
            <a:ext cx="1025336" cy="639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80312" y="3121912"/>
            <a:ext cx="71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click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85918" y="5857892"/>
            <a:ext cx="541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어려우시다면 힌트를 사용 하여 잠깐 이미지를 확인할 수 있습니다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162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14346" y="260648"/>
            <a:ext cx="1285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4F81BD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설명서</a:t>
            </a:r>
            <a:endParaRPr lang="ko-KR" altLang="en-US" sz="2000" b="1" dirty="0">
              <a:solidFill>
                <a:srgbClr val="4F81BD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764704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-36512" y="6597352"/>
            <a:ext cx="9259551" cy="8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6613902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rgbClr val="4F81BD">
                    <a:lumMod val="75000"/>
                  </a:srgbClr>
                </a:solidFill>
              </a:rPr>
              <a:t>양천규 </a:t>
            </a:r>
            <a:r>
              <a:rPr lang="ko-KR" altLang="en-US" sz="1050" dirty="0" err="1" smtClean="0">
                <a:solidFill>
                  <a:srgbClr val="4F81BD">
                    <a:lumMod val="75000"/>
                  </a:srgbClr>
                </a:solidFill>
              </a:rPr>
              <a:t>김한글</a:t>
            </a:r>
            <a:r>
              <a:rPr lang="ko-KR" altLang="en-US" sz="1050" dirty="0" smtClean="0">
                <a:solidFill>
                  <a:srgbClr val="4F81BD">
                    <a:lumMod val="75000"/>
                  </a:srgbClr>
                </a:solidFill>
              </a:rPr>
              <a:t> 양성효 김영미</a:t>
            </a:r>
            <a:endParaRPr lang="en-US" altLang="ko-KR" sz="1050" dirty="0" smtClean="0">
              <a:solidFill>
                <a:srgbClr val="4F81BD">
                  <a:lumMod val="75000"/>
                </a:srgbClr>
              </a:solidFill>
            </a:endParaRPr>
          </a:p>
          <a:p>
            <a:pPr algn="ctr"/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498" t="19628" r="35607" b="29806"/>
          <a:stretch/>
        </p:blipFill>
        <p:spPr bwMode="auto">
          <a:xfrm>
            <a:off x="0" y="1628800"/>
            <a:ext cx="4032448" cy="375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6860" t="16930" r="27268" b="77675"/>
          <a:stretch/>
        </p:blipFill>
        <p:spPr bwMode="auto">
          <a:xfrm>
            <a:off x="3563888" y="1744041"/>
            <a:ext cx="2372541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6918" t="23070" r="11454" b="44000"/>
          <a:stretch/>
        </p:blipFill>
        <p:spPr bwMode="auto">
          <a:xfrm>
            <a:off x="5364088" y="2564904"/>
            <a:ext cx="3342249" cy="3180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꺾인 연결선 7"/>
          <p:cNvCxnSpPr>
            <a:endCxn id="5125" idx="0"/>
          </p:cNvCxnSpPr>
          <p:nvPr/>
        </p:nvCxnSpPr>
        <p:spPr>
          <a:xfrm flipV="1">
            <a:off x="1691680" y="1744041"/>
            <a:ext cx="3058479" cy="820863"/>
          </a:xfrm>
          <a:prstGeom prst="bentConnector4">
            <a:avLst>
              <a:gd name="adj1" fmla="val -333"/>
              <a:gd name="adj2" fmla="val 127849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rot="16200000" flipH="1">
            <a:off x="3007402" y="1645226"/>
            <a:ext cx="1446248" cy="3285605"/>
          </a:xfrm>
          <a:prstGeom prst="bentConnector4">
            <a:avLst>
              <a:gd name="adj1" fmla="val -15806"/>
              <a:gd name="adj2" fmla="val 75840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33077" y="5949280"/>
            <a:ext cx="527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자신의 점수를 등록하고 확인 할 수 있습니다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604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860032" y="3068960"/>
            <a:ext cx="3890712" cy="73866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목각파임B" pitchFamily="18" charset="-127"/>
                <a:ea typeface="HY목각파임B" pitchFamily="18" charset="-127"/>
              </a:rPr>
              <a:t>향후 발전 계획</a:t>
            </a:r>
            <a:endParaRPr lang="ko-KR" altLang="en-US" sz="42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목각파임B" pitchFamily="18" charset="-127"/>
              <a:ea typeface="HY목각파임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214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12576" y="260648"/>
            <a:ext cx="3130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4F81BD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향후 발전 계획</a:t>
            </a:r>
            <a:endParaRPr lang="ko-KR" altLang="en-US" sz="2000" b="1" dirty="0">
              <a:solidFill>
                <a:srgbClr val="4F81BD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764704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6613902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rgbClr val="4F81BD">
                    <a:lumMod val="75000"/>
                  </a:srgbClr>
                </a:solidFill>
              </a:rPr>
              <a:t>양천규 </a:t>
            </a:r>
            <a:r>
              <a:rPr lang="ko-KR" altLang="en-US" sz="1050" dirty="0" err="1" smtClean="0">
                <a:solidFill>
                  <a:srgbClr val="4F81BD">
                    <a:lumMod val="75000"/>
                  </a:srgbClr>
                </a:solidFill>
              </a:rPr>
              <a:t>김한글</a:t>
            </a:r>
            <a:r>
              <a:rPr lang="ko-KR" altLang="en-US" sz="1050" dirty="0" smtClean="0">
                <a:solidFill>
                  <a:srgbClr val="4F81BD">
                    <a:lumMod val="75000"/>
                  </a:srgbClr>
                </a:solidFill>
              </a:rPr>
              <a:t> 양성효 김영미</a:t>
            </a:r>
            <a:endParaRPr lang="en-US" altLang="ko-KR" sz="1050" dirty="0" smtClean="0">
              <a:solidFill>
                <a:srgbClr val="4F81BD">
                  <a:lumMod val="75000"/>
                </a:srgbClr>
              </a:solidFill>
            </a:endParaRPr>
          </a:p>
          <a:p>
            <a:pPr algn="ctr"/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-36512" y="6597352"/>
            <a:ext cx="9259551" cy="8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9512" y="980728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현재는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상의 오프라인으로만 구성이 되어 있어 게임을 즐기는데 한계가 있지만 차후에 웹으로 디자인하여 구현하고 각종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스마트폰의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앱으로도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연동하여 편리함과 사회성을 향상 시킬 계획임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또한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연동 후에는 점수경쟁과 대전모드 등의 재미를 더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할수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있는 프로그램으로 제작할 계획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9795776" descr="EMB000015e01df1"/>
          <p:cNvPicPr>
            <a:picLocks noChangeAspect="1" noChangeArrowheads="1"/>
          </p:cNvPicPr>
          <p:nvPr/>
        </p:nvPicPr>
        <p:blipFill>
          <a:blip r:embed="rId4" cstate="print"/>
          <a:srcRect l="8119" t="4202" r="39777" b="2673"/>
          <a:stretch>
            <a:fillRect/>
          </a:stretch>
        </p:blipFill>
        <p:spPr bwMode="auto">
          <a:xfrm>
            <a:off x="1115616" y="3356992"/>
            <a:ext cx="2076450" cy="2476500"/>
          </a:xfrm>
          <a:prstGeom prst="rect">
            <a:avLst/>
          </a:prstGeom>
          <a:noFill/>
          <a:effectLst>
            <a:softEdge rad="317500"/>
          </a:effectLst>
        </p:spPr>
      </p:pic>
      <p:pic>
        <p:nvPicPr>
          <p:cNvPr id="2054" name="Picture 6" descr="http://cfile6.uf.tistory.com/image/1518BB34507674AD2C429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3429000"/>
            <a:ext cx="3574055" cy="2376264"/>
          </a:xfrm>
          <a:prstGeom prst="rect">
            <a:avLst/>
          </a:prstGeom>
          <a:noFill/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xmlns="" val="421909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008" y="2780928"/>
            <a:ext cx="2952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Thank You</a:t>
            </a:r>
            <a:endParaRPr lang="ko-KR" alt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857752" y="3000372"/>
            <a:ext cx="3214710" cy="95410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56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목각파임B" pitchFamily="18" charset="-127"/>
                <a:ea typeface="HY목각파임B" pitchFamily="18" charset="-127"/>
              </a:rPr>
              <a:t>주 제</a:t>
            </a:r>
            <a:endParaRPr lang="ko-KR" altLang="en-US" sz="56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목각파임B" pitchFamily="18" charset="-127"/>
              <a:ea typeface="HY목각파임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14346" y="260648"/>
            <a:ext cx="1285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주제</a:t>
            </a:r>
            <a:endParaRPr lang="ko-KR" altLang="en-US" sz="20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764704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-36512" y="6597352"/>
            <a:ext cx="9259551" cy="8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6613902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accent1">
                    <a:lumMod val="75000"/>
                  </a:schemeClr>
                </a:solidFill>
              </a:rPr>
              <a:t>양천규 </a:t>
            </a:r>
            <a:r>
              <a:rPr lang="ko-KR" altLang="en-US" sz="1050" dirty="0" err="1" smtClean="0">
                <a:solidFill>
                  <a:schemeClr val="accent1">
                    <a:lumMod val="75000"/>
                  </a:schemeClr>
                </a:solidFill>
              </a:rPr>
              <a:t>김한글</a:t>
            </a:r>
            <a:r>
              <a:rPr lang="ko-KR" altLang="en-US" sz="1050" dirty="0" smtClean="0">
                <a:solidFill>
                  <a:schemeClr val="accent1">
                    <a:lumMod val="75000"/>
                  </a:schemeClr>
                </a:solidFill>
              </a:rPr>
              <a:t> 양성효 김영미</a:t>
            </a:r>
            <a:endParaRPr lang="en-US" altLang="ko-KR" sz="105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ko-KR" altLang="en-US" sz="1050" dirty="0"/>
          </a:p>
        </p:txBody>
      </p:sp>
      <p:sp>
        <p:nvSpPr>
          <p:cNvPr id="11" name="직사각형 10"/>
          <p:cNvSpPr/>
          <p:nvPr/>
        </p:nvSpPr>
        <p:spPr>
          <a:xfrm>
            <a:off x="642910" y="3500438"/>
            <a:ext cx="6215106" cy="1823576"/>
          </a:xfrm>
          <a:prstGeom prst="rect">
            <a:avLst/>
          </a:prstGeom>
          <a:solidFill>
            <a:schemeClr val="tx2">
              <a:lumMod val="60000"/>
              <a:lumOff val="40000"/>
              <a:alpha val="32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HY나무B" pitchFamily="18" charset="-127"/>
                <a:ea typeface="HY나무B" pitchFamily="18" charset="-127"/>
              </a:rPr>
              <a:t>- 10~20</a:t>
            </a:r>
            <a:r>
              <a:rPr lang="ko-KR" altLang="en-US" sz="1500" dirty="0" smtClean="0">
                <a:latin typeface="HY나무B" pitchFamily="18" charset="-127"/>
                <a:ea typeface="HY나무B" pitchFamily="18" charset="-127"/>
              </a:rPr>
              <a:t>대 </a:t>
            </a:r>
            <a:r>
              <a:rPr lang="en-US" altLang="ko-KR" sz="1500" dirty="0" smtClean="0">
                <a:latin typeface="HY나무B" pitchFamily="18" charset="-127"/>
                <a:ea typeface="HY나무B" pitchFamily="18" charset="-127"/>
              </a:rPr>
              <a:t>: </a:t>
            </a:r>
            <a:r>
              <a:rPr lang="ko-KR" altLang="en-US" sz="1500" dirty="0" smtClean="0">
                <a:latin typeface="HY나무B" pitchFamily="18" charset="-127"/>
                <a:ea typeface="HY나무B" pitchFamily="18" charset="-127"/>
              </a:rPr>
              <a:t>공부에 지친 학생들에게 활력을 주는 동시에 공부에 </a:t>
            </a:r>
            <a:endParaRPr lang="en-US" altLang="ko-KR" sz="1500" dirty="0" smtClean="0">
              <a:latin typeface="HY나무B" pitchFamily="18" charset="-127"/>
              <a:ea typeface="HY나무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HY나무B" pitchFamily="18" charset="-127"/>
                <a:ea typeface="HY나무B" pitchFamily="18" charset="-127"/>
              </a:rPr>
              <a:t>	</a:t>
            </a:r>
            <a:r>
              <a:rPr lang="ko-KR" altLang="en-US" sz="1500" dirty="0" smtClean="0">
                <a:latin typeface="HY나무B" pitchFamily="18" charset="-127"/>
                <a:ea typeface="HY나무B" pitchFamily="18" charset="-127"/>
              </a:rPr>
              <a:t>도움이 되는 영어 단어 </a:t>
            </a:r>
            <a:r>
              <a:rPr lang="ko-KR" altLang="en-US" sz="1500" dirty="0" err="1" smtClean="0">
                <a:latin typeface="HY나무B" pitchFamily="18" charset="-127"/>
                <a:ea typeface="HY나무B" pitchFamily="18" charset="-127"/>
              </a:rPr>
              <a:t>를</a:t>
            </a:r>
            <a:r>
              <a:rPr lang="ko-KR" altLang="en-US" sz="1500" dirty="0" smtClean="0">
                <a:latin typeface="HY나무B" pitchFamily="18" charset="-127"/>
                <a:ea typeface="HY나무B" pitchFamily="18" charset="-127"/>
              </a:rPr>
              <a:t> 암기함으로써 일석이조</a:t>
            </a:r>
            <a:r>
              <a:rPr lang="en-US" altLang="ko-KR" sz="1500" dirty="0" smtClean="0">
                <a:latin typeface="HY나무B" pitchFamily="18" charset="-127"/>
                <a:ea typeface="HY나무B" pitchFamily="18" charset="-127"/>
              </a:rPr>
              <a:t>(</a:t>
            </a:r>
            <a:r>
              <a:rPr lang="ko-KR" altLang="en-US" sz="1500" dirty="0" smtClean="0">
                <a:latin typeface="HY나무B" pitchFamily="18" charset="-127"/>
                <a:ea typeface="HY나무B" pitchFamily="18" charset="-127"/>
              </a:rPr>
              <a:t>一石二鳥</a:t>
            </a:r>
            <a:r>
              <a:rPr lang="en-US" altLang="ko-KR" sz="1500" dirty="0" smtClean="0">
                <a:latin typeface="HY나무B" pitchFamily="18" charset="-127"/>
                <a:ea typeface="HY나무B" pitchFamily="18" charset="-127"/>
              </a:rPr>
              <a:t>)</a:t>
            </a:r>
            <a:endParaRPr lang="ko-KR" altLang="en-US" sz="1500" dirty="0" smtClean="0">
              <a:latin typeface="HY나무B" pitchFamily="18" charset="-127"/>
              <a:ea typeface="HY나무B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500" dirty="0" smtClean="0">
                <a:latin typeface="HY나무B" pitchFamily="18" charset="-127"/>
                <a:ea typeface="HY나무B" pitchFamily="18" charset="-127"/>
              </a:rPr>
              <a:t>30~40</a:t>
            </a:r>
            <a:r>
              <a:rPr lang="ko-KR" altLang="en-US" sz="1500" dirty="0" smtClean="0">
                <a:latin typeface="HY나무B" pitchFamily="18" charset="-127"/>
                <a:ea typeface="HY나무B" pitchFamily="18" charset="-127"/>
              </a:rPr>
              <a:t>대 </a:t>
            </a:r>
            <a:r>
              <a:rPr lang="en-US" altLang="ko-KR" sz="1500" dirty="0" smtClean="0">
                <a:latin typeface="HY나무B" pitchFamily="18" charset="-127"/>
                <a:ea typeface="HY나무B" pitchFamily="18" charset="-127"/>
              </a:rPr>
              <a:t>: </a:t>
            </a:r>
            <a:r>
              <a:rPr lang="ko-KR" altLang="en-US" sz="1500" dirty="0" smtClean="0">
                <a:latin typeface="HY나무B" pitchFamily="18" charset="-127"/>
                <a:ea typeface="HY나무B" pitchFamily="18" charset="-127"/>
              </a:rPr>
              <a:t>지루한 출퇴근 시간에 즐거움을 주는 동시에 아이들과 </a:t>
            </a:r>
            <a:endParaRPr lang="en-US" altLang="ko-KR" sz="1500" dirty="0" smtClean="0">
              <a:latin typeface="HY나무B" pitchFamily="18" charset="-127"/>
              <a:ea typeface="HY나무B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 smtClean="0">
                <a:latin typeface="HY나무B" pitchFamily="18" charset="-127"/>
                <a:ea typeface="HY나무B" pitchFamily="18" charset="-127"/>
              </a:rPr>
              <a:t>        </a:t>
            </a:r>
            <a:r>
              <a:rPr lang="ko-KR" altLang="en-US" sz="1500" dirty="0" smtClean="0">
                <a:latin typeface="HY나무B" pitchFamily="18" charset="-127"/>
                <a:ea typeface="HY나무B" pitchFamily="18" charset="-127"/>
              </a:rPr>
              <a:t>함께 할 수 있는 놀이 기능 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HY나무B" pitchFamily="18" charset="-127"/>
                <a:ea typeface="HY나무B" pitchFamily="18" charset="-127"/>
              </a:rPr>
              <a:t>- 50~60</a:t>
            </a:r>
            <a:r>
              <a:rPr lang="ko-KR" altLang="en-US" sz="1500" dirty="0" smtClean="0">
                <a:latin typeface="HY나무B" pitchFamily="18" charset="-127"/>
                <a:ea typeface="HY나무B" pitchFamily="18" charset="-127"/>
              </a:rPr>
              <a:t>대 </a:t>
            </a:r>
            <a:r>
              <a:rPr lang="en-US" altLang="ko-KR" sz="1500" dirty="0" smtClean="0">
                <a:latin typeface="HY나무B" pitchFamily="18" charset="-127"/>
                <a:ea typeface="HY나무B" pitchFamily="18" charset="-127"/>
              </a:rPr>
              <a:t>: </a:t>
            </a:r>
            <a:r>
              <a:rPr lang="ko-KR" altLang="en-US" sz="1500" dirty="0" smtClean="0">
                <a:latin typeface="HY나무B" pitchFamily="18" charset="-127"/>
                <a:ea typeface="HY나무B" pitchFamily="18" charset="-127"/>
              </a:rPr>
              <a:t>무료한 일상에 즐거움을 주는 동시에 치매예방에 효과적</a:t>
            </a:r>
            <a:endParaRPr lang="ko-KR" altLang="en-US" sz="1500" dirty="0"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0034" y="1285860"/>
            <a:ext cx="4857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Good Bye - Alzheimer !!</a:t>
            </a:r>
            <a:endParaRPr lang="ko-KR" altLang="en-US" sz="2800" dirty="0">
              <a:solidFill>
                <a:schemeClr val="tx2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034" y="1928802"/>
            <a:ext cx="58579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HY나무B" pitchFamily="18" charset="-127"/>
                <a:ea typeface="HY나무B" pitchFamily="18" charset="-127"/>
              </a:rPr>
              <a:t> : </a:t>
            </a: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같은  그림을 맞춤으로써 암기력을 향상 시키는 게임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2910" y="3071810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HY울릉도B" pitchFamily="18" charset="-127"/>
                <a:ea typeface="HY울릉도B" pitchFamily="18" charset="-127"/>
              </a:rPr>
              <a:t>수요자</a:t>
            </a:r>
            <a:endParaRPr lang="ko-KR" altLang="en-US" b="1" dirty="0">
              <a:latin typeface="HY울릉도B" pitchFamily="18" charset="-127"/>
              <a:ea typeface="HY울릉도B" pitchFamily="18" charset="-127"/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16479680" descr="EMB00000f803ab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5206" y="2928934"/>
            <a:ext cx="1643074" cy="299648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857752" y="3000372"/>
            <a:ext cx="3214710" cy="95410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56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목각파임B" pitchFamily="18" charset="-127"/>
                <a:ea typeface="HY목각파임B" pitchFamily="18" charset="-127"/>
              </a:rPr>
              <a:t>알고리즘</a:t>
            </a:r>
            <a:endParaRPr lang="ko-KR" altLang="en-US" sz="56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목각파임B" pitchFamily="18" charset="-127"/>
              <a:ea typeface="HY목각파임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97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260648"/>
            <a:ext cx="1285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알고리즘</a:t>
            </a:r>
            <a:endParaRPr lang="ko-KR" altLang="en-US" sz="20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764704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-36512" y="6597352"/>
            <a:ext cx="9259551" cy="8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6613902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accent1">
                    <a:lumMod val="75000"/>
                  </a:schemeClr>
                </a:solidFill>
              </a:rPr>
              <a:t>양천규 </a:t>
            </a:r>
            <a:r>
              <a:rPr lang="ko-KR" altLang="en-US" sz="1050" dirty="0" err="1" smtClean="0">
                <a:solidFill>
                  <a:schemeClr val="accent1">
                    <a:lumMod val="75000"/>
                  </a:schemeClr>
                </a:solidFill>
              </a:rPr>
              <a:t>김한글</a:t>
            </a:r>
            <a:r>
              <a:rPr lang="ko-KR" altLang="en-US" sz="1050" dirty="0" smtClean="0">
                <a:solidFill>
                  <a:schemeClr val="accent1">
                    <a:lumMod val="75000"/>
                  </a:schemeClr>
                </a:solidFill>
              </a:rPr>
              <a:t> 양성효 김영미</a:t>
            </a:r>
            <a:endParaRPr lang="en-US" altLang="ko-KR" sz="105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ko-KR" altLang="en-US" sz="1050" dirty="0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17067408" descr="EMB000029d844e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890" t="34959" r="49821" b="50244"/>
          <a:stretch>
            <a:fillRect/>
          </a:stretch>
        </p:blipFill>
        <p:spPr bwMode="auto">
          <a:xfrm>
            <a:off x="467545" y="2823886"/>
            <a:ext cx="2334885" cy="146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17899712" descr="EMB000029d844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302" t="40021" r="35715" b="47325"/>
          <a:stretch>
            <a:fillRect/>
          </a:stretch>
        </p:blipFill>
        <p:spPr bwMode="auto">
          <a:xfrm>
            <a:off x="6444209" y="2823886"/>
            <a:ext cx="2304256" cy="12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115779080" descr="EMB000029d844f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71" t="51700" r="49998" b="30194"/>
          <a:stretch>
            <a:fillRect/>
          </a:stretch>
        </p:blipFill>
        <p:spPr bwMode="auto">
          <a:xfrm>
            <a:off x="3608416" y="2732903"/>
            <a:ext cx="2136976" cy="164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115784376" descr="EMB000029d844f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61" t="52869" r="35419" b="37396"/>
          <a:stretch>
            <a:fillRect/>
          </a:stretch>
        </p:blipFill>
        <p:spPr bwMode="auto">
          <a:xfrm>
            <a:off x="467545" y="5504721"/>
            <a:ext cx="2155324" cy="87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_x117261320" descr="EMB000029d844f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998" t="62407" r="35245" b="28053"/>
          <a:stretch>
            <a:fillRect/>
          </a:stretch>
        </p:blipFill>
        <p:spPr bwMode="auto">
          <a:xfrm>
            <a:off x="4048208" y="5517232"/>
            <a:ext cx="2340795" cy="91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/>
          <p:cNvCxnSpPr/>
          <p:nvPr/>
        </p:nvCxnSpPr>
        <p:spPr>
          <a:xfrm>
            <a:off x="2915817" y="3554138"/>
            <a:ext cx="61744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5771560" y="3554138"/>
            <a:ext cx="61744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rot="16200000" flipV="1">
            <a:off x="4946658" y="-150439"/>
            <a:ext cx="12700" cy="5961349"/>
          </a:xfrm>
          <a:prstGeom prst="bentConnector3">
            <a:avLst>
              <a:gd name="adj1" fmla="val 4144173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1648436" y="4375372"/>
            <a:ext cx="0" cy="8681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endCxn id="32" idx="0"/>
          </p:cNvCxnSpPr>
          <p:nvPr/>
        </p:nvCxnSpPr>
        <p:spPr>
          <a:xfrm>
            <a:off x="1648436" y="4581128"/>
            <a:ext cx="3570170" cy="936104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3015073" y="2945424"/>
            <a:ext cx="357190" cy="35719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5901686" y="2945424"/>
            <a:ext cx="357190" cy="35719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174654" y="1877903"/>
            <a:ext cx="357190" cy="35719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1140177" y="4744231"/>
            <a:ext cx="357190" cy="35719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4774413" y="4691990"/>
            <a:ext cx="357190" cy="35719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67545" y="1015307"/>
            <a:ext cx="2296050" cy="104119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467545" y="1340768"/>
            <a:ext cx="229605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56508" y="1002214"/>
            <a:ext cx="116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/>
              <a:t>HelfDlg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574835" y="1486442"/>
            <a:ext cx="2227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Layout();      </a:t>
            </a:r>
            <a:r>
              <a:rPr lang="en-US" altLang="ko-KR" sz="1000" dirty="0" smtClean="0">
                <a:solidFill>
                  <a:srgbClr val="FF0000"/>
                </a:solidFill>
              </a:rPr>
              <a:t>//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</a:t>
            </a:r>
            <a:r>
              <a:rPr lang="en-US" altLang="ko-KR" sz="1000" dirty="0" smtClean="0">
                <a:solidFill>
                  <a:srgbClr val="FF0000"/>
                </a:solidFill>
              </a:rPr>
              <a:t>, </a:t>
            </a:r>
            <a:r>
              <a:rPr lang="ko-KR" altLang="en-US" sz="1000" dirty="0" smtClean="0">
                <a:solidFill>
                  <a:srgbClr val="FF0000"/>
                </a:solidFill>
              </a:rPr>
              <a:t>라벨 구성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en-US" altLang="ko-KR" sz="1000" b="1" dirty="0" err="1" smtClean="0"/>
              <a:t>showDlg</a:t>
            </a:r>
            <a:r>
              <a:rPr lang="en-US" altLang="ko-KR" sz="1000" b="1" dirty="0" smtClean="0"/>
              <a:t>();   </a:t>
            </a:r>
            <a:r>
              <a:rPr lang="en-US" altLang="ko-KR" sz="1000" dirty="0" smtClean="0">
                <a:solidFill>
                  <a:srgbClr val="FF0000"/>
                </a:solidFill>
              </a:rPr>
              <a:t>//</a:t>
            </a:r>
            <a:r>
              <a:rPr lang="ko-KR" altLang="en-US" sz="1000" dirty="0" smtClean="0">
                <a:solidFill>
                  <a:srgbClr val="FF0000"/>
                </a:solidFill>
              </a:rPr>
              <a:t>화면보기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1259632" y="2132855"/>
            <a:ext cx="0" cy="5782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721405" y="2307488"/>
            <a:ext cx="357190" cy="35719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0820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260648"/>
            <a:ext cx="1285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알고리즘</a:t>
            </a:r>
            <a:endParaRPr lang="ko-KR" altLang="en-US" sz="20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764704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-36512" y="6597352"/>
            <a:ext cx="9259551" cy="8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6613902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accent1">
                    <a:lumMod val="75000"/>
                  </a:schemeClr>
                </a:solidFill>
              </a:rPr>
              <a:t>양천규 </a:t>
            </a:r>
            <a:r>
              <a:rPr lang="ko-KR" altLang="en-US" sz="1050" dirty="0" err="1" smtClean="0">
                <a:solidFill>
                  <a:schemeClr val="accent1">
                    <a:lumMod val="75000"/>
                  </a:schemeClr>
                </a:solidFill>
              </a:rPr>
              <a:t>김한글</a:t>
            </a:r>
            <a:r>
              <a:rPr lang="ko-KR" altLang="en-US" sz="1050" dirty="0" smtClean="0">
                <a:solidFill>
                  <a:schemeClr val="accent1">
                    <a:lumMod val="75000"/>
                  </a:schemeClr>
                </a:solidFill>
              </a:rPr>
              <a:t> 양성효 김영미</a:t>
            </a:r>
            <a:endParaRPr lang="en-US" altLang="ko-KR" sz="105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ko-KR" altLang="en-US" sz="1050" dirty="0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17067408" descr="EMB000029d844e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890" t="34959" r="49821" b="50244"/>
          <a:stretch>
            <a:fillRect/>
          </a:stretch>
        </p:blipFill>
        <p:spPr bwMode="auto">
          <a:xfrm>
            <a:off x="1611261" y="891697"/>
            <a:ext cx="2334885" cy="146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4380182" y="1184119"/>
            <a:ext cx="357190" cy="35719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4318547" y="1772816"/>
            <a:ext cx="5069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5111338" y="1070174"/>
            <a:ext cx="2296050" cy="125084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>
            <a:off x="5111338" y="1395635"/>
            <a:ext cx="229605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679196" y="1057081"/>
            <a:ext cx="116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/>
              <a:t>imagehint</a:t>
            </a:r>
            <a:endParaRPr lang="ko-KR" altLang="en-US" sz="1600" dirty="0"/>
          </a:p>
        </p:txBody>
      </p:sp>
      <p:sp>
        <p:nvSpPr>
          <p:cNvPr id="43" name="TextBox 42"/>
          <p:cNvSpPr txBox="1"/>
          <p:nvPr/>
        </p:nvSpPr>
        <p:spPr>
          <a:xfrm>
            <a:off x="5218628" y="1541309"/>
            <a:ext cx="2227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run();           </a:t>
            </a:r>
            <a:r>
              <a:rPr lang="en-US" altLang="ko-KR" sz="1000" dirty="0" smtClean="0">
                <a:solidFill>
                  <a:srgbClr val="FF0000"/>
                </a:solidFill>
              </a:rPr>
              <a:t>//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쓰레드</a:t>
            </a: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90303" y="1916490"/>
            <a:ext cx="1938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solidFill>
                  <a:srgbClr val="00B050"/>
                </a:solidFill>
              </a:rPr>
              <a:t>쓰레드를</a:t>
            </a:r>
            <a:r>
              <a:rPr lang="ko-KR" altLang="en-US" sz="1200" b="1" dirty="0" smtClean="0">
                <a:solidFill>
                  <a:srgbClr val="00B050"/>
                </a:solidFill>
              </a:rPr>
              <a:t> 통해 힌트 구현</a:t>
            </a:r>
            <a:endParaRPr lang="ko-KR" altLang="en-US" sz="1200" b="1" dirty="0">
              <a:solidFill>
                <a:srgbClr val="00B05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712625" y="3171363"/>
            <a:ext cx="2296050" cy="104119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/>
          <p:cNvCxnSpPr/>
          <p:nvPr/>
        </p:nvCxnSpPr>
        <p:spPr>
          <a:xfrm>
            <a:off x="1712625" y="3496824"/>
            <a:ext cx="229605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401588" y="3158270"/>
            <a:ext cx="116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/>
              <a:t>EndDlg</a:t>
            </a:r>
            <a:endParaRPr lang="ko-KR" alt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1819915" y="3642498"/>
            <a:ext cx="2227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Layout();      </a:t>
            </a:r>
            <a:r>
              <a:rPr lang="en-US" altLang="ko-KR" sz="1000" dirty="0" smtClean="0">
                <a:solidFill>
                  <a:srgbClr val="FF0000"/>
                </a:solidFill>
              </a:rPr>
              <a:t>//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</a:t>
            </a:r>
            <a:r>
              <a:rPr lang="en-US" altLang="ko-KR" sz="1000" dirty="0" smtClean="0">
                <a:solidFill>
                  <a:srgbClr val="FF0000"/>
                </a:solidFill>
              </a:rPr>
              <a:t>, </a:t>
            </a:r>
            <a:r>
              <a:rPr lang="ko-KR" altLang="en-US" sz="1000" dirty="0" smtClean="0">
                <a:solidFill>
                  <a:srgbClr val="FF0000"/>
                </a:solidFill>
              </a:rPr>
              <a:t>라벨 구성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en-US" altLang="ko-KR" sz="1000" b="1" dirty="0" err="1" smtClean="0"/>
              <a:t>showDlg</a:t>
            </a:r>
            <a:r>
              <a:rPr lang="en-US" altLang="ko-KR" sz="1000" b="1" dirty="0" smtClean="0"/>
              <a:t>();   </a:t>
            </a:r>
            <a:r>
              <a:rPr lang="en-US" altLang="ko-KR" sz="1000" dirty="0" smtClean="0">
                <a:solidFill>
                  <a:srgbClr val="FF0000"/>
                </a:solidFill>
              </a:rPr>
              <a:t>//</a:t>
            </a:r>
            <a:r>
              <a:rPr lang="ko-KR" altLang="en-US" sz="1000" dirty="0" smtClean="0">
                <a:solidFill>
                  <a:srgbClr val="FF0000"/>
                </a:solidFill>
              </a:rPr>
              <a:t>화면보기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2772570" y="2492896"/>
            <a:ext cx="0" cy="5228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2222993" y="2575702"/>
            <a:ext cx="357190" cy="35719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5054172" y="3184057"/>
            <a:ext cx="2296050" cy="104119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5054172" y="3509518"/>
            <a:ext cx="229605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558562" y="3170964"/>
            <a:ext cx="1277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RegistDlg2</a:t>
            </a:r>
            <a:endParaRPr lang="ko-KR" altLang="en-US" sz="1600" dirty="0"/>
          </a:p>
        </p:txBody>
      </p:sp>
      <p:sp>
        <p:nvSpPr>
          <p:cNvPr id="59" name="직사각형 58"/>
          <p:cNvSpPr/>
          <p:nvPr/>
        </p:nvSpPr>
        <p:spPr>
          <a:xfrm>
            <a:off x="1712625" y="5013176"/>
            <a:ext cx="2296050" cy="104119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/>
          <p:cNvCxnSpPr/>
          <p:nvPr/>
        </p:nvCxnSpPr>
        <p:spPr>
          <a:xfrm>
            <a:off x="1712625" y="5338637"/>
            <a:ext cx="229605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53871" y="5000083"/>
            <a:ext cx="116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/>
              <a:t>RegistDlg</a:t>
            </a:r>
            <a:endParaRPr lang="ko-KR" altLang="en-US" sz="1600" dirty="0"/>
          </a:p>
        </p:txBody>
      </p:sp>
      <p:cxnSp>
        <p:nvCxnSpPr>
          <p:cNvPr id="63" name="직선 화살표 연결선 62"/>
          <p:cNvCxnSpPr/>
          <p:nvPr/>
        </p:nvCxnSpPr>
        <p:spPr>
          <a:xfrm>
            <a:off x="2778703" y="4365104"/>
            <a:ext cx="0" cy="5228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4305324" y="3642498"/>
            <a:ext cx="5069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모서리가 둥근 직사각형 64"/>
          <p:cNvSpPr/>
          <p:nvPr/>
        </p:nvSpPr>
        <p:spPr>
          <a:xfrm>
            <a:off x="4380182" y="3116675"/>
            <a:ext cx="357190" cy="35719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2253871" y="4365104"/>
            <a:ext cx="357190" cy="35719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891590" y="5533771"/>
            <a:ext cx="1938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00B050"/>
                </a:solidFill>
              </a:rPr>
              <a:t>DB </a:t>
            </a:r>
            <a:r>
              <a:rPr lang="ko-KR" altLang="en-US" sz="1200" b="1" dirty="0" smtClean="0">
                <a:solidFill>
                  <a:srgbClr val="00B050"/>
                </a:solidFill>
              </a:rPr>
              <a:t>삽입</a:t>
            </a:r>
            <a:endParaRPr lang="ko-KR" altLang="en-US" sz="1200" b="1" dirty="0">
              <a:solidFill>
                <a:srgbClr val="00B05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233511" y="3704652"/>
            <a:ext cx="1938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00B050"/>
                </a:solidFill>
              </a:rPr>
              <a:t>DB </a:t>
            </a:r>
            <a:r>
              <a:rPr lang="ko-KR" altLang="en-US" sz="1200" b="1" dirty="0" smtClean="0">
                <a:solidFill>
                  <a:srgbClr val="00B050"/>
                </a:solidFill>
              </a:rPr>
              <a:t>보기</a:t>
            </a:r>
            <a:endParaRPr lang="ko-KR" altLang="en-US" sz="1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223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857752" y="3000372"/>
            <a:ext cx="3214710" cy="95410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56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목각파임B" pitchFamily="18" charset="-127"/>
                <a:ea typeface="HY목각파임B" pitchFamily="18" charset="-127"/>
              </a:rPr>
              <a:t>중요 소스</a:t>
            </a:r>
            <a:endParaRPr lang="ko-KR" altLang="en-US" sz="56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목각파임B" pitchFamily="18" charset="-127"/>
              <a:ea typeface="HY목각파임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214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64704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-36512" y="6597352"/>
            <a:ext cx="9259551" cy="8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6613902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rgbClr val="4F81BD">
                    <a:lumMod val="75000"/>
                  </a:srgbClr>
                </a:solidFill>
              </a:rPr>
              <a:t>양천규 </a:t>
            </a:r>
            <a:r>
              <a:rPr lang="ko-KR" altLang="en-US" sz="1050" dirty="0" err="1" smtClean="0">
                <a:solidFill>
                  <a:srgbClr val="4F81BD">
                    <a:lumMod val="75000"/>
                  </a:srgbClr>
                </a:solidFill>
              </a:rPr>
              <a:t>김한글</a:t>
            </a:r>
            <a:r>
              <a:rPr lang="ko-KR" altLang="en-US" sz="1050" dirty="0" smtClean="0">
                <a:solidFill>
                  <a:srgbClr val="4F81BD">
                    <a:lumMod val="75000"/>
                  </a:srgbClr>
                </a:solidFill>
              </a:rPr>
              <a:t> 양성효 김영미</a:t>
            </a:r>
            <a:endParaRPr lang="en-US" altLang="ko-KR" sz="1050" dirty="0" smtClean="0">
              <a:solidFill>
                <a:srgbClr val="4F81BD">
                  <a:lumMod val="75000"/>
                </a:srgbClr>
              </a:solidFill>
            </a:endParaRPr>
          </a:p>
          <a:p>
            <a:pPr algn="ctr"/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025" name="_x131320184" descr="EMB00001c582a0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439" t="15540" r="29092" b="27455"/>
          <a:stretch>
            <a:fillRect/>
          </a:stretch>
        </p:blipFill>
        <p:spPr bwMode="auto">
          <a:xfrm>
            <a:off x="395536" y="1556792"/>
            <a:ext cx="4176464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027" name="_x131323144" descr="EMB00001c582a0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216" t="20406" r="29092" b="35103"/>
          <a:stretch>
            <a:fillRect/>
          </a:stretch>
        </p:blipFill>
        <p:spPr bwMode="auto">
          <a:xfrm>
            <a:off x="4572000" y="1556791"/>
            <a:ext cx="4320479" cy="446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7504" y="260648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4F81BD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중요 소스</a:t>
            </a:r>
            <a:endParaRPr lang="ko-KR" altLang="en-US" sz="2000" b="1" dirty="0">
              <a:solidFill>
                <a:srgbClr val="4F81BD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9512" y="980728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&lt;</a:t>
            </a:r>
            <a:r>
              <a:rPr lang="en-US" altLang="ko-KR" dirty="0" err="1" smtClean="0">
                <a:solidFill>
                  <a:prstClr val="black"/>
                </a:solidFill>
              </a:rPr>
              <a:t>FindGame</a:t>
            </a:r>
            <a:r>
              <a:rPr lang="en-US" altLang="ko-KR" dirty="0" smtClean="0">
                <a:solidFill>
                  <a:prstClr val="black"/>
                </a:solidFill>
              </a:rPr>
              <a:t> Class&gt;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040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64704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-36512" y="6597352"/>
            <a:ext cx="9259551" cy="8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6613902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rgbClr val="4F81BD">
                    <a:lumMod val="75000"/>
                  </a:srgbClr>
                </a:solidFill>
              </a:rPr>
              <a:t>양천규 </a:t>
            </a:r>
            <a:r>
              <a:rPr lang="ko-KR" altLang="en-US" sz="1050" dirty="0" err="1" smtClean="0">
                <a:solidFill>
                  <a:srgbClr val="4F81BD">
                    <a:lumMod val="75000"/>
                  </a:srgbClr>
                </a:solidFill>
              </a:rPr>
              <a:t>김한글</a:t>
            </a:r>
            <a:r>
              <a:rPr lang="ko-KR" altLang="en-US" sz="1050" dirty="0" smtClean="0">
                <a:solidFill>
                  <a:srgbClr val="4F81BD">
                    <a:lumMod val="75000"/>
                  </a:srgbClr>
                </a:solidFill>
              </a:rPr>
              <a:t> 양성효 김영미</a:t>
            </a:r>
            <a:endParaRPr lang="en-US" altLang="ko-KR" sz="1050" dirty="0" smtClean="0">
              <a:solidFill>
                <a:srgbClr val="4F81BD">
                  <a:lumMod val="75000"/>
                </a:srgbClr>
              </a:solidFill>
            </a:endParaRPr>
          </a:p>
          <a:p>
            <a:pPr algn="ctr"/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512" y="980728"/>
            <a:ext cx="2231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&lt;RegistDlg1 Class&gt;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097" name="_x132031704" descr="EMB00001c582a1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569" t="14380" r="22711" b="23053"/>
          <a:stretch>
            <a:fillRect/>
          </a:stretch>
        </p:blipFill>
        <p:spPr bwMode="auto">
          <a:xfrm>
            <a:off x="323528" y="1628800"/>
            <a:ext cx="4101307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355976" y="980728"/>
            <a:ext cx="2231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&lt;RegistDlg1 Class&gt;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099" name="_x132718464" descr="EMB00001c582a1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567" t="13916" r="21667" b="21429"/>
          <a:stretch>
            <a:fillRect/>
          </a:stretch>
        </p:blipFill>
        <p:spPr bwMode="auto">
          <a:xfrm>
            <a:off x="4424835" y="1634432"/>
            <a:ext cx="4449117" cy="460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7504" y="260648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4F81BD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중요 소스</a:t>
            </a:r>
            <a:endParaRPr lang="ko-KR" altLang="en-US" sz="2000" b="1" dirty="0">
              <a:solidFill>
                <a:srgbClr val="4F81BD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436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274</Words>
  <Application>Microsoft Office PowerPoint</Application>
  <PresentationFormat>화면 슬라이드 쇼(4:3)</PresentationFormat>
  <Paragraphs>92</Paragraphs>
  <Slides>17</Slides>
  <Notes>10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Office 테마</vt:lpstr>
      <vt:lpstr>1_Office 테마</vt:lpstr>
      <vt:lpstr>2_Office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yang</cp:lastModifiedBy>
  <cp:revision>46</cp:revision>
  <cp:lastPrinted>2013-06-04T07:14:03Z</cp:lastPrinted>
  <dcterms:created xsi:type="dcterms:W3CDTF">2012-04-22T01:11:28Z</dcterms:created>
  <dcterms:modified xsi:type="dcterms:W3CDTF">2013-10-29T14:48:27Z</dcterms:modified>
</cp:coreProperties>
</file>